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embeddings/Microsoft_Equation3.bin" ContentType="application/vnd.openxmlformats-officedocument.oleObject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63" r:id="rId4"/>
    <p:sldId id="265" r:id="rId5"/>
    <p:sldId id="264" r:id="rId6"/>
    <p:sldId id="266" r:id="rId7"/>
    <p:sldId id="259" r:id="rId8"/>
    <p:sldId id="260" r:id="rId9"/>
    <p:sldId id="267" r:id="rId10"/>
    <p:sldId id="268" r:id="rId11"/>
    <p:sldId id="269" r:id="rId12"/>
    <p:sldId id="261" r:id="rId13"/>
    <p:sldId id="272" r:id="rId14"/>
    <p:sldId id="273" r:id="rId15"/>
    <p:sldId id="271" r:id="rId16"/>
    <p:sldId id="280" r:id="rId17"/>
    <p:sldId id="282" r:id="rId18"/>
    <p:sldId id="270" r:id="rId19"/>
    <p:sldId id="275" r:id="rId20"/>
    <p:sldId id="278" r:id="rId21"/>
    <p:sldId id="279" r:id="rId22"/>
    <p:sldId id="283" r:id="rId23"/>
    <p:sldId id="285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57C6175-0E67-944F-A35D-F5573CFBA0B5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3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465138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21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22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23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24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12701243-70FB-3847-92DD-08E95E4F78FA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4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465138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116499A-AB1C-2642-AEDF-800999BC246E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5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465138"/>
            <a:ext cx="4572000" cy="34290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9AE17029-5A6B-9E49-BB18-A4DDD5612E5F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6418F5B3-0363-8140-8102-C1CE1569C22A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13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9C83A83-7361-2147-9413-FB9A1BC2EC71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14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51E259F-F79B-B840-B4DE-1CFC6679C062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15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19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07C820D-F38B-5F4A-AEAD-E00DFB743813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20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5.xml"/><Relationship Id="rId6" Type="http://schemas.openxmlformats.org/officeDocument/2006/relationships/image" Target="../media/image10.jpeg"/><Relationship Id="rId7" Type="http://schemas.openxmlformats.org/officeDocument/2006/relationships/image" Target="../media/image11.wmf"/><Relationship Id="rId8" Type="http://schemas.openxmlformats.org/officeDocument/2006/relationships/image" Target="../media/image12.wmf"/><Relationship Id="rId9" Type="http://schemas.openxmlformats.org/officeDocument/2006/relationships/image" Target="../media/image9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9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1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10.jpeg"/><Relationship Id="rId5" Type="http://schemas.openxmlformats.org/officeDocument/2006/relationships/image" Target="../media/image11.wmf"/><Relationship Id="rId6" Type="http://schemas.openxmlformats.org/officeDocument/2006/relationships/image" Target="../media/image12.wmf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5.emf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Projectile Motion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Circular Motion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8726"/>
            <a:ext cx="7772400" cy="1470025"/>
          </a:xfrm>
        </p:spPr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</a:t>
            </a:r>
            <a:r>
              <a:rPr lang="en-US" dirty="0" smtClean="0">
                <a:latin typeface="Trebuchet MS" charset="0"/>
                <a:ea typeface="ＭＳ Ｐゴシック" charset="0"/>
              </a:rPr>
              <a:t>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6" y="3967493"/>
            <a:ext cx="10278203" cy="2158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 </a:t>
            </a:r>
            <a:r>
              <a:rPr lang="en-US" dirty="0" err="1" smtClean="0"/>
              <a:t>warmup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307" y="898394"/>
            <a:ext cx="8864130" cy="5227769"/>
          </a:xfrm>
        </p:spPr>
        <p:txBody>
          <a:bodyPr/>
          <a:lstStyle/>
          <a:p>
            <a:r>
              <a:rPr lang="en-US" dirty="0" smtClean="0"/>
              <a:t>How does the y-direction velocity at position D compare to the y-direction velocity at position B?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&gt;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 smtClean="0"/>
              <a:t>= </a:t>
            </a:r>
            <a:r>
              <a:rPr lang="en-US" dirty="0" err="1"/>
              <a:t>v</a:t>
            </a:r>
            <a:r>
              <a:rPr lang="en-US" baseline="-25000" dirty="0" err="1"/>
              <a:t>B</a:t>
            </a:r>
            <a:endParaRPr lang="en-US" dirty="0"/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958771" y="5235769"/>
            <a:ext cx="1057590" cy="87730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c 14"/>
          <p:cNvSpPr>
            <a:spLocks/>
          </p:cNvSpPr>
          <p:nvPr/>
        </p:nvSpPr>
        <p:spPr bwMode="auto">
          <a:xfrm>
            <a:off x="1187740" y="5703888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58771" y="6113069"/>
            <a:ext cx="2671024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34711" y="5541387"/>
            <a:ext cx="744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40</a:t>
            </a:r>
            <a:r>
              <a:rPr lang="en-US" sz="3200" baseline="30000" dirty="0" smtClean="0"/>
              <a:t>o</a:t>
            </a:r>
            <a:endParaRPr lang="en-US" sz="3200" baseline="30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6684" y="5231314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487718" y="4242467"/>
            <a:ext cx="4371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517172" y="3657691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965610" y="4294843"/>
            <a:ext cx="3850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</a:t>
            </a:r>
            <a:endParaRPr lang="en-US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8494279" y="5411500"/>
            <a:ext cx="40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565810" y="2016480"/>
            <a:ext cx="1937801" cy="52376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25539" y="3147161"/>
            <a:ext cx="4907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660066"/>
                </a:solidFill>
              </a:rPr>
              <a:t>Velocity Changing in x-direction!</a:t>
            </a:r>
            <a:endParaRPr lang="en-US" sz="2800" dirty="0" smtClean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6722" y="2597211"/>
            <a:ext cx="5548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660066"/>
                </a:solidFill>
              </a:rPr>
              <a:t>A</a:t>
            </a:r>
            <a:r>
              <a:rPr lang="en-US" sz="2800" dirty="0" smtClean="0">
                <a:solidFill>
                  <a:srgbClr val="660066"/>
                </a:solidFill>
              </a:rPr>
              <a:t>ccelerated by gravity in </a:t>
            </a:r>
            <a:r>
              <a:rPr lang="en-US" sz="2800" dirty="0">
                <a:solidFill>
                  <a:srgbClr val="660066"/>
                </a:solidFill>
              </a:rPr>
              <a:t>y</a:t>
            </a:r>
            <a:r>
              <a:rPr lang="en-US" sz="2800" dirty="0" smtClean="0">
                <a:solidFill>
                  <a:srgbClr val="660066"/>
                </a:solidFill>
              </a:rPr>
              <a:t>-direction!</a:t>
            </a:r>
            <a:endParaRPr lang="en-US" sz="2800" dirty="0" smtClean="0">
              <a:solidFill>
                <a:srgbClr val="660066"/>
              </a:solidFill>
            </a:endParaRPr>
          </a:p>
        </p:txBody>
      </p:sp>
      <p:cxnSp>
        <p:nvCxnSpPr>
          <p:cNvPr id="18" name="Straight Arrow Connector 17"/>
          <p:cNvCxnSpPr>
            <a:endCxn id="9" idx="1"/>
          </p:cNvCxnSpPr>
          <p:nvPr/>
        </p:nvCxnSpPr>
        <p:spPr>
          <a:xfrm flipV="1">
            <a:off x="2487718" y="4534855"/>
            <a:ext cx="0" cy="501892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398795" y="4827243"/>
            <a:ext cx="0" cy="988847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628464" y="4416599"/>
            <a:ext cx="1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965610" y="4938201"/>
            <a:ext cx="0" cy="473299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045448" y="5655985"/>
            <a:ext cx="0" cy="851750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853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212" y="898394"/>
            <a:ext cx="8877225" cy="5227769"/>
          </a:xfrm>
        </p:spPr>
        <p:txBody>
          <a:bodyPr/>
          <a:lstStyle/>
          <a:p>
            <a:r>
              <a:rPr lang="en-US" sz="2800" dirty="0"/>
              <a:t>At what point in the ball’s trajectory does the ball have the smallest speed? </a:t>
            </a:r>
            <a:r>
              <a:rPr lang="en-US" sz="2400" dirty="0"/>
              <a:t>(Neglect any effects due to air resistance)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/>
              <a:t>Just after it is tossed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  <a:p>
            <a:pPr lvl="1"/>
            <a:r>
              <a:rPr lang="en-US" sz="2400" dirty="0"/>
              <a:t>At the highest point in its flight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Just before it hits the ground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Halfway between the ground and the highest point on the rise portion of the trajectory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Halfway between the ground and the highest point on the fall portion of the trajectory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5383" y="2566431"/>
            <a:ext cx="6389507" cy="78564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4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47" y="898394"/>
            <a:ext cx="8734454" cy="522776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How would your answer to the previous question change if the initial angle is doubled, i.e. if the initial angle is 80</a:t>
            </a:r>
            <a:r>
              <a:rPr lang="en-US" sz="2800" baseline="30000" dirty="0"/>
              <a:t>o</a:t>
            </a:r>
            <a:r>
              <a:rPr lang="en-US" sz="2800" dirty="0" smtClean="0"/>
              <a:t>?</a:t>
            </a:r>
          </a:p>
          <a:p>
            <a:pPr lvl="1"/>
            <a:r>
              <a:rPr lang="en-US" sz="2400" dirty="0"/>
              <a:t>It depends on the initial value of the component of the velocity in the y direction</a:t>
            </a:r>
            <a:r>
              <a:rPr lang="en-US" sz="2400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sz="2400" dirty="0"/>
              <a:t>It depends on the initial value of the component of the velocity in the x direction</a:t>
            </a:r>
            <a:r>
              <a:rPr lang="en-US" sz="2400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  <a:p>
            <a:pPr lvl="1"/>
            <a:r>
              <a:rPr lang="en-US" sz="2400" dirty="0"/>
              <a:t>The answer will be the same because at the highest point of the flight the speed is always the smallest regardless of the launch angle</a:t>
            </a:r>
            <a:r>
              <a:rPr lang="en-US" sz="2400" dirty="0" smtClean="0"/>
              <a:t>.</a:t>
            </a:r>
          </a:p>
          <a:p>
            <a:pPr lvl="2"/>
            <a:r>
              <a:rPr lang="en-US" dirty="0" smtClean="0"/>
              <a:t>Student Explanation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3010" y="4255561"/>
            <a:ext cx="8276191" cy="1518908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5844" y="5255375"/>
            <a:ext cx="1383357" cy="103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9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3" name="Rectangle 1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Trebuchet MS" charset="0"/>
                <a:cs typeface="Arial" charset="0"/>
              </a:rPr>
              <a:t>Checkpoint </a:t>
            </a:r>
            <a:r>
              <a:rPr lang="en-US" dirty="0" smtClean="0">
                <a:latin typeface="Trebuchet MS" charset="0"/>
                <a:cs typeface="Arial" charset="0"/>
              </a:rPr>
              <a:t>2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67594" name="TPAnswers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prstGeom prst="rect">
            <a:avLst/>
          </a:prstGeom>
        </p:spPr>
        <p:txBody>
          <a:bodyPr/>
          <a:lstStyle/>
          <a:p>
            <a:pPr marL="0" indent="0" eaLnBrk="1" hangingPunct="1">
              <a:buNone/>
            </a:pPr>
            <a:r>
              <a:rPr lang="en-US" sz="2200" dirty="0">
                <a:latin typeface="Calibri" charset="0"/>
                <a:cs typeface="Arial" charset="0"/>
              </a:rPr>
              <a:t>A destroyer fires two shells with different initial speeds at two different enemy ships. The shells follow the trajectories shown. Which enemy ship gets hit first?</a:t>
            </a: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248CEF12-DD38-714D-9C71-4BD59B03B229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13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67587" name="Picture 2" descr="MPj0406884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8388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Picture 12" descr="MCj0410345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762250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13" descr="MCj0398537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973388"/>
            <a:ext cx="9921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14" descr="MCj0398537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994025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1" name="Text Box 24"/>
          <p:cNvSpPr txBox="1">
            <a:spLocks noChangeArrowheads="1"/>
          </p:cNvSpPr>
          <p:nvPr/>
        </p:nvSpPr>
        <p:spPr bwMode="auto">
          <a:xfrm>
            <a:off x="3573463" y="4005263"/>
            <a:ext cx="1958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Enemy 1</a:t>
            </a:r>
          </a:p>
        </p:txBody>
      </p:sp>
      <p:sp>
        <p:nvSpPr>
          <p:cNvPr id="67592" name="Text Box 18"/>
          <p:cNvSpPr txBox="1">
            <a:spLocks noChangeArrowheads="1"/>
          </p:cNvSpPr>
          <p:nvPr/>
        </p:nvSpPr>
        <p:spPr bwMode="auto">
          <a:xfrm>
            <a:off x="0" y="4005263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67595" name="Text Box 24"/>
          <p:cNvSpPr txBox="1">
            <a:spLocks noChangeArrowheads="1"/>
          </p:cNvSpPr>
          <p:nvPr/>
        </p:nvSpPr>
        <p:spPr bwMode="auto">
          <a:xfrm>
            <a:off x="7723188" y="4005263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Enemy 2</a:t>
            </a:r>
          </a:p>
        </p:txBody>
      </p:sp>
      <p:sp>
        <p:nvSpPr>
          <p:cNvPr id="575499" name="Arc 11"/>
          <p:cNvSpPr>
            <a:spLocks/>
          </p:cNvSpPr>
          <p:nvPr/>
        </p:nvSpPr>
        <p:spPr bwMode="auto">
          <a:xfrm>
            <a:off x="1576388" y="1778000"/>
            <a:ext cx="2649537" cy="3263900"/>
          </a:xfrm>
          <a:custGeom>
            <a:avLst/>
            <a:gdLst>
              <a:gd name="T0" fmla="*/ 0 w 38239"/>
              <a:gd name="T1" fmla="*/ 1751777 h 21600"/>
              <a:gd name="T2" fmla="*/ 2649537 w 38239"/>
              <a:gd name="T3" fmla="*/ 1738782 h 21600"/>
              <a:gd name="T4" fmla="*/ 1326327 w 38239"/>
              <a:gd name="T5" fmla="*/ 3263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75500" name="Arc 12"/>
          <p:cNvSpPr>
            <a:spLocks/>
          </p:cNvSpPr>
          <p:nvPr/>
        </p:nvSpPr>
        <p:spPr bwMode="auto">
          <a:xfrm>
            <a:off x="1576388" y="1778000"/>
            <a:ext cx="6989762" cy="3263900"/>
          </a:xfrm>
          <a:custGeom>
            <a:avLst/>
            <a:gdLst>
              <a:gd name="T0" fmla="*/ 0 w 38239"/>
              <a:gd name="T1" fmla="*/ 1751777 h 21600"/>
              <a:gd name="T2" fmla="*/ 6989762 w 38239"/>
              <a:gd name="T3" fmla="*/ 1738782 h 21600"/>
              <a:gd name="T4" fmla="*/ 3498994 w 38239"/>
              <a:gd name="T5" fmla="*/ 3263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7598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3675" y="4927600"/>
            <a:ext cx="6826250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algn="l">
              <a:spcBef>
                <a:spcPct val="20000"/>
              </a:spcBef>
            </a:pPr>
            <a:r>
              <a:rPr lang="en-US" sz="2000">
                <a:solidFill>
                  <a:srgbClr val="2D6F9E"/>
                </a:solidFill>
                <a:effectLst/>
              </a:rPr>
              <a:t>A)</a:t>
            </a:r>
            <a:r>
              <a:rPr lang="en-US" sz="2000">
                <a:solidFill>
                  <a:srgbClr val="094E89"/>
                </a:solidFill>
                <a:effectLst/>
              </a:rPr>
              <a:t> </a:t>
            </a:r>
            <a:r>
              <a:rPr lang="en-US" sz="2000">
                <a:solidFill>
                  <a:schemeClr val="tx2"/>
                </a:solidFill>
                <a:effectLst/>
              </a:rPr>
              <a:t>Enemy 1</a:t>
            </a:r>
          </a:p>
          <a:p>
            <a:pPr marL="609600" indent="-609600" algn="l">
              <a:spcBef>
                <a:spcPct val="20000"/>
              </a:spcBef>
            </a:pPr>
            <a:r>
              <a:rPr lang="en-US" sz="2000">
                <a:solidFill>
                  <a:srgbClr val="2D6F9E"/>
                </a:solidFill>
                <a:effectLst/>
              </a:rPr>
              <a:t>B)</a:t>
            </a:r>
            <a:r>
              <a:rPr lang="en-US" sz="2000">
                <a:solidFill>
                  <a:srgbClr val="094E89"/>
                </a:solidFill>
                <a:effectLst/>
              </a:rPr>
              <a:t> </a:t>
            </a:r>
            <a:r>
              <a:rPr lang="en-US" sz="2000">
                <a:solidFill>
                  <a:schemeClr val="tx2"/>
                </a:solidFill>
                <a:effectLst/>
              </a:rPr>
              <a:t>Enemy 2</a:t>
            </a:r>
          </a:p>
          <a:p>
            <a:pPr marL="609600" indent="-609600" algn="l">
              <a:spcBef>
                <a:spcPct val="20000"/>
              </a:spcBef>
            </a:pPr>
            <a:r>
              <a:rPr lang="en-US" sz="2000">
                <a:solidFill>
                  <a:srgbClr val="2D6F9E"/>
                </a:solidFill>
                <a:effectLst/>
              </a:rPr>
              <a:t>C</a:t>
            </a:r>
            <a:r>
              <a:rPr lang="en-US" sz="2000">
                <a:solidFill>
                  <a:srgbClr val="008000"/>
                </a:solidFill>
                <a:effectLst/>
              </a:rPr>
              <a:t>) </a:t>
            </a:r>
            <a:r>
              <a:rPr lang="en-US" sz="2000">
                <a:solidFill>
                  <a:srgbClr val="000000"/>
                </a:solidFill>
                <a:effectLst/>
              </a:rPr>
              <a:t>They are both hit at the same time</a:t>
            </a:r>
          </a:p>
          <a:p>
            <a:pPr marL="609600" indent="-609600" algn="l">
              <a:spcBef>
                <a:spcPct val="20000"/>
              </a:spcBef>
            </a:pPr>
            <a:endParaRPr lang="en-US" sz="2000">
              <a:solidFill>
                <a:srgbClr val="094E89"/>
              </a:solidFill>
              <a:effectLst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5844" y="5255375"/>
            <a:ext cx="1383357" cy="103818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28567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7" name="Rectangle 2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Trebuchet MS" charset="0"/>
                <a:cs typeface="Arial" charset="0"/>
              </a:rPr>
              <a:t>Checkpoint </a:t>
            </a:r>
            <a:r>
              <a:rPr lang="en-US" dirty="0" smtClean="0">
                <a:latin typeface="Trebuchet MS" charset="0"/>
                <a:cs typeface="Arial" charset="0"/>
              </a:rPr>
              <a:t>2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69646" name="Rectangle 21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  <a:noFill/>
        </p:spPr>
        <p:txBody>
          <a:bodyPr/>
          <a:lstStyle/>
          <a:p>
            <a:pPr eaLnBrk="1" hangingPunct="1"/>
            <a:r>
              <a:rPr lang="en-US" sz="2200">
                <a:latin typeface="Calibri" charset="0"/>
                <a:cs typeface="Arial" charset="0"/>
              </a:rPr>
              <a:t>…Which enemy ship gets hit first?</a:t>
            </a:r>
          </a:p>
          <a:p>
            <a:pPr eaLnBrk="1" hangingPunct="1"/>
            <a:r>
              <a:rPr lang="en-US" sz="2200">
                <a:solidFill>
                  <a:srgbClr val="2D6F9E"/>
                </a:solidFill>
                <a:latin typeface="Calibri" charset="0"/>
                <a:cs typeface="Arial" charset="0"/>
              </a:rPr>
              <a:t>A)</a:t>
            </a:r>
            <a:r>
              <a:rPr lang="en-US" sz="2200">
                <a:latin typeface="Calibri" charset="0"/>
                <a:cs typeface="Arial" charset="0"/>
              </a:rPr>
              <a:t> Enemy 1   </a:t>
            </a:r>
            <a:r>
              <a:rPr lang="en-US" sz="2200">
                <a:solidFill>
                  <a:srgbClr val="2D6F9E"/>
                </a:solidFill>
                <a:latin typeface="Calibri" charset="0"/>
                <a:cs typeface="Arial" charset="0"/>
              </a:rPr>
              <a:t>B)</a:t>
            </a:r>
            <a:r>
              <a:rPr lang="en-US" sz="2200">
                <a:latin typeface="Calibri" charset="0"/>
                <a:cs typeface="Arial" charset="0"/>
              </a:rPr>
              <a:t> Enemy 2   </a:t>
            </a:r>
            <a:r>
              <a:rPr lang="en-US" sz="2200">
                <a:solidFill>
                  <a:srgbClr val="2D6F9E"/>
                </a:solidFill>
                <a:latin typeface="Calibri" charset="0"/>
                <a:cs typeface="Arial" charset="0"/>
              </a:rPr>
              <a:t>C)</a:t>
            </a:r>
            <a:r>
              <a:rPr lang="en-US" sz="2200">
                <a:latin typeface="Calibri" charset="0"/>
                <a:cs typeface="Arial" charset="0"/>
              </a:rPr>
              <a:t> Same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ACC3275-7A90-534F-8E65-A9EE1A9768E2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14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69635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6788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660650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13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871788"/>
            <a:ext cx="9921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892425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9" name="Text Box 24"/>
          <p:cNvSpPr txBox="1">
            <a:spLocks noChangeArrowheads="1"/>
          </p:cNvSpPr>
          <p:nvPr/>
        </p:nvSpPr>
        <p:spPr bwMode="auto">
          <a:xfrm>
            <a:off x="3573463" y="3876675"/>
            <a:ext cx="1958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Enemy 1</a:t>
            </a:r>
          </a:p>
        </p:txBody>
      </p:sp>
      <p:sp>
        <p:nvSpPr>
          <p:cNvPr id="69640" name="Text Box 18"/>
          <p:cNvSpPr txBox="1">
            <a:spLocks noChangeArrowheads="1"/>
          </p:cNvSpPr>
          <p:nvPr/>
        </p:nvSpPr>
        <p:spPr bwMode="auto">
          <a:xfrm>
            <a:off x="0" y="3876675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69641" name="Text Box 24"/>
          <p:cNvSpPr txBox="1">
            <a:spLocks noChangeArrowheads="1"/>
          </p:cNvSpPr>
          <p:nvPr/>
        </p:nvSpPr>
        <p:spPr bwMode="auto">
          <a:xfrm>
            <a:off x="7723188" y="3876675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Enemy 2</a:t>
            </a:r>
          </a:p>
        </p:txBody>
      </p:sp>
      <p:sp>
        <p:nvSpPr>
          <p:cNvPr id="575499" name="Arc 11"/>
          <p:cNvSpPr>
            <a:spLocks/>
          </p:cNvSpPr>
          <p:nvPr/>
        </p:nvSpPr>
        <p:spPr bwMode="auto">
          <a:xfrm>
            <a:off x="1576388" y="1695450"/>
            <a:ext cx="2649537" cy="3263900"/>
          </a:xfrm>
          <a:custGeom>
            <a:avLst/>
            <a:gdLst>
              <a:gd name="T0" fmla="*/ 0 w 38239"/>
              <a:gd name="T1" fmla="*/ 1751777 h 21600"/>
              <a:gd name="T2" fmla="*/ 2649537 w 38239"/>
              <a:gd name="T3" fmla="*/ 1738782 h 21600"/>
              <a:gd name="T4" fmla="*/ 1326327 w 38239"/>
              <a:gd name="T5" fmla="*/ 3263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75500" name="Arc 12"/>
          <p:cNvSpPr>
            <a:spLocks/>
          </p:cNvSpPr>
          <p:nvPr/>
        </p:nvSpPr>
        <p:spPr bwMode="auto">
          <a:xfrm>
            <a:off x="1576388" y="1695450"/>
            <a:ext cx="6989762" cy="3263900"/>
          </a:xfrm>
          <a:custGeom>
            <a:avLst/>
            <a:gdLst>
              <a:gd name="T0" fmla="*/ 0 w 38239"/>
              <a:gd name="T1" fmla="*/ 1751777 h 21600"/>
              <a:gd name="T2" fmla="*/ 6989762 w 38239"/>
              <a:gd name="T3" fmla="*/ 1738782 h 21600"/>
              <a:gd name="T4" fmla="*/ 3498994 w 38239"/>
              <a:gd name="T5" fmla="*/ 3263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8686" name="TextBox 20"/>
          <p:cNvSpPr txBox="1">
            <a:spLocks noChangeArrowheads="1"/>
          </p:cNvSpPr>
          <p:nvPr/>
        </p:nvSpPr>
        <p:spPr bwMode="auto">
          <a:xfrm>
            <a:off x="0" y="557847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000" dirty="0">
                <a:solidFill>
                  <a:srgbClr val="2D6F9E"/>
                </a:solidFill>
                <a:effectLst/>
                <a:latin typeface="Calibri" charset="0"/>
              </a:rPr>
              <a:t>C)</a:t>
            </a:r>
            <a:r>
              <a:rPr lang="en-US" sz="2000" dirty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Student Explanation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l"/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687" name="TextBox 21"/>
          <p:cNvSpPr txBox="1">
            <a:spLocks noChangeArrowheads="1"/>
          </p:cNvSpPr>
          <p:nvPr/>
        </p:nvSpPr>
        <p:spPr bwMode="auto">
          <a:xfrm>
            <a:off x="0" y="47244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dirty="0">
                <a:solidFill>
                  <a:srgbClr val="2D6F9E"/>
                </a:solidFill>
                <a:effectLst/>
                <a:latin typeface="Calibri" charset="0"/>
              </a:rPr>
              <a:t>A)</a:t>
            </a:r>
            <a:r>
              <a:rPr lang="en-US" sz="2000" dirty="0">
                <a:solidFill>
                  <a:schemeClr val="tx2"/>
                </a:solidFill>
                <a:effectLst/>
                <a:latin typeface="Calibri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Student Explanation</a:t>
            </a:r>
            <a:endParaRPr lang="en-US" sz="18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0" y="5484813"/>
            <a:ext cx="9144000" cy="1036637"/>
          </a:xfrm>
          <a:prstGeom prst="rect">
            <a:avLst/>
          </a:prstGeom>
          <a:noFill/>
          <a:ln w="57150">
            <a:solidFill>
              <a:srgbClr val="339933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9252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9" name="Rectangle 15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Trebuchet MS" charset="0"/>
                <a:cs typeface="Arial" charset="0"/>
              </a:rPr>
              <a:t>Checkpoint </a:t>
            </a:r>
            <a:r>
              <a:rPr lang="en-US" dirty="0" smtClean="0">
                <a:latin typeface="Trebuchet MS" charset="0"/>
                <a:cs typeface="Arial" charset="0"/>
              </a:rPr>
              <a:t>3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213" y="901128"/>
            <a:ext cx="8858131" cy="5227769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en-US" sz="2200" dirty="0">
                <a:solidFill>
                  <a:schemeClr val="tx2"/>
                </a:solidFill>
                <a:latin typeface="Calibri" charset="0"/>
              </a:rPr>
              <a:t>A physics demo launches one marble horizontally while at the same instant dropping a second marble straight down. Which one hits the ground first? </a:t>
            </a:r>
            <a:endParaRPr lang="en-US" sz="2200" dirty="0" smtClean="0">
              <a:solidFill>
                <a:schemeClr val="tx2"/>
              </a:solidFill>
              <a:latin typeface="Calibri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solidFill>
                <a:schemeClr val="tx2"/>
              </a:solidFill>
              <a:latin typeface="Calibri" charset="0"/>
            </a:endParaRPr>
          </a:p>
          <a:p>
            <a:pPr>
              <a:spcBef>
                <a:spcPct val="50000"/>
              </a:spcBef>
            </a:pPr>
            <a:endParaRPr lang="en-US" sz="2400" dirty="0" smtClean="0">
              <a:solidFill>
                <a:schemeClr val="tx2"/>
              </a:solidFill>
              <a:latin typeface="Calibri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solidFill>
                <a:schemeClr val="tx2"/>
              </a:solidFill>
              <a:latin typeface="Calibri" charset="0"/>
            </a:endParaRPr>
          </a:p>
          <a:p>
            <a:pPr marL="457200" lvl="1" indent="0">
              <a:spcBef>
                <a:spcPct val="50000"/>
              </a:spcBef>
              <a:buNone/>
            </a:pPr>
            <a:endParaRPr lang="en-US" sz="2000" dirty="0" smtClean="0">
              <a:solidFill>
                <a:schemeClr val="tx2"/>
              </a:solidFill>
              <a:latin typeface="Calibri" charset="0"/>
            </a:endParaRPr>
          </a:p>
          <a:p>
            <a:pPr lvl="1">
              <a:spcBef>
                <a:spcPct val="50000"/>
              </a:spcBef>
            </a:pPr>
            <a:endParaRPr lang="en-US" sz="2000" dirty="0">
              <a:solidFill>
                <a:schemeClr val="tx2"/>
              </a:solidFill>
              <a:latin typeface="Calibri" charset="0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C4551B9F-EA81-BA47-BA29-427129432DBE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15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sp>
        <p:nvSpPr>
          <p:cNvPr id="18436" name="TPAnswers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9863" y="4799013"/>
            <a:ext cx="8751887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>
              <a:spcBef>
                <a:spcPct val="20000"/>
              </a:spcBef>
            </a:pPr>
            <a:r>
              <a:rPr lang="en-US" sz="2200" dirty="0">
                <a:solidFill>
                  <a:srgbClr val="2D6F9E"/>
                </a:solidFill>
                <a:effectLst/>
                <a:latin typeface="Calibri" charset="0"/>
              </a:rPr>
              <a:t>B)</a:t>
            </a:r>
            <a:r>
              <a:rPr lang="en-US" sz="2200" dirty="0">
                <a:solidFill>
                  <a:srgbClr val="094E89"/>
                </a:solidFill>
                <a:effectLst/>
                <a:latin typeface="Calibri" charset="0"/>
              </a:rPr>
              <a:t> </a:t>
            </a:r>
            <a:r>
              <a:rPr lang="en-US" sz="2200" dirty="0">
                <a:effectLst/>
                <a:latin typeface="Calibri" charset="0"/>
              </a:rPr>
              <a:t>The dropped marble hits first</a:t>
            </a:r>
            <a:r>
              <a:rPr lang="en-US" sz="2200" i="1" dirty="0">
                <a:solidFill>
                  <a:srgbClr val="000000"/>
                </a:solidFill>
                <a:effectLst/>
                <a:latin typeface="Calibri" charset="0"/>
              </a:rPr>
              <a:t>. 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</a:t>
            </a:r>
            <a:r>
              <a:rPr lang="en-US" sz="1400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dropped ball will go straight down. Since the launched ball is coming down at an angle, it will stay in the air longer</a:t>
            </a:r>
            <a:r>
              <a:rPr lang="en-US" sz="14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</a:t>
            </a:r>
            <a:endParaRPr lang="en-US" sz="1400" i="1" dirty="0">
              <a:solidFill>
                <a:schemeClr val="tx2"/>
              </a:solidFill>
              <a:effectLst/>
              <a:latin typeface="Calibri" charset="0"/>
            </a:endParaRPr>
          </a:p>
          <a:p>
            <a:pPr marL="609600" indent="-609600" algn="l">
              <a:spcBef>
                <a:spcPct val="20000"/>
              </a:spcBef>
            </a:pPr>
            <a:r>
              <a:rPr lang="en-US" sz="2200" dirty="0">
                <a:solidFill>
                  <a:srgbClr val="2D6F9E"/>
                </a:solidFill>
                <a:effectLst/>
                <a:latin typeface="Calibri" charset="0"/>
              </a:rPr>
              <a:t>C)</a:t>
            </a:r>
            <a:r>
              <a:rPr lang="en-US" sz="2200" dirty="0">
                <a:solidFill>
                  <a:srgbClr val="094E89"/>
                </a:solidFill>
                <a:effectLst/>
                <a:latin typeface="Calibri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effectLst/>
                <a:latin typeface="Calibri" charset="0"/>
              </a:rPr>
              <a:t>They both hit at the same time</a:t>
            </a:r>
            <a:r>
              <a:rPr lang="en-US" dirty="0">
                <a:solidFill>
                  <a:srgbClr val="000000"/>
                </a:solidFill>
                <a:effectLst/>
                <a:latin typeface="Calibri" charset="0"/>
              </a:rPr>
              <a:t>. 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Since </a:t>
            </a:r>
            <a:r>
              <a:rPr lang="en-US" i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there is only acceleration acting in the downward direction, gravity, both balls with hit at the same time</a:t>
            </a:r>
            <a:r>
              <a:rPr lang="en-US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</a:t>
            </a:r>
            <a:endParaRPr lang="en-US" i="1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609600" indent="-609600" algn="l">
              <a:spcBef>
                <a:spcPct val="20000"/>
              </a:spcBef>
            </a:pPr>
            <a:endParaRPr lang="en-US" sz="2200" dirty="0">
              <a:solidFill>
                <a:schemeClr val="tx2"/>
              </a:solidFill>
              <a:effectLst/>
              <a:latin typeface="Calibri" charset="0"/>
            </a:endParaRPr>
          </a:p>
          <a:p>
            <a:pPr marL="609600" indent="-609600" algn="l">
              <a:spcBef>
                <a:spcPct val="20000"/>
              </a:spcBef>
            </a:pPr>
            <a:endParaRPr lang="en-US" sz="2200" dirty="0">
              <a:solidFill>
                <a:schemeClr val="tx2"/>
              </a:solidFill>
              <a:effectLst/>
              <a:latin typeface="Calibri" charset="0"/>
            </a:endParaRPr>
          </a:p>
        </p:txBody>
      </p:sp>
      <p:sp>
        <p:nvSpPr>
          <p:cNvPr id="539667" name="Rectangle 19"/>
          <p:cNvSpPr>
            <a:spLocks noChangeArrowheads="1"/>
          </p:cNvSpPr>
          <p:nvPr/>
        </p:nvSpPr>
        <p:spPr bwMode="auto">
          <a:xfrm>
            <a:off x="1339850" y="2190750"/>
            <a:ext cx="114300" cy="226695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39668" name="Rectangle 20"/>
          <p:cNvSpPr>
            <a:spLocks noChangeArrowheads="1"/>
          </p:cNvSpPr>
          <p:nvPr/>
        </p:nvSpPr>
        <p:spPr bwMode="auto">
          <a:xfrm>
            <a:off x="995363" y="2038350"/>
            <a:ext cx="806450" cy="153988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39669" name="Oval 21"/>
          <p:cNvSpPr>
            <a:spLocks noChangeArrowheads="1"/>
          </p:cNvSpPr>
          <p:nvPr/>
        </p:nvSpPr>
        <p:spPr bwMode="auto">
          <a:xfrm>
            <a:off x="1724025" y="1922463"/>
            <a:ext cx="115888" cy="115887"/>
          </a:xfrm>
          <a:prstGeom prst="ellipse">
            <a:avLst/>
          </a:prstGeom>
          <a:solidFill>
            <a:srgbClr val="094E8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39670" name="Oval 22"/>
          <p:cNvSpPr>
            <a:spLocks noChangeArrowheads="1"/>
          </p:cNvSpPr>
          <p:nvPr/>
        </p:nvSpPr>
        <p:spPr bwMode="auto">
          <a:xfrm>
            <a:off x="841375" y="1922463"/>
            <a:ext cx="115888" cy="115887"/>
          </a:xfrm>
          <a:prstGeom prst="ellipse">
            <a:avLst/>
          </a:prstGeom>
          <a:solidFill>
            <a:srgbClr val="094E8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39671" name="Line 23"/>
          <p:cNvSpPr>
            <a:spLocks noChangeShapeType="1"/>
          </p:cNvSpPr>
          <p:nvPr/>
        </p:nvSpPr>
        <p:spPr bwMode="auto">
          <a:xfrm>
            <a:off x="898525" y="2038350"/>
            <a:ext cx="0" cy="2341563"/>
          </a:xfrm>
          <a:prstGeom prst="line">
            <a:avLst/>
          </a:prstGeom>
          <a:noFill/>
          <a:ln w="19050">
            <a:solidFill>
              <a:srgbClr val="D00000"/>
            </a:solidFill>
            <a:prstDash val="dash"/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39672" name="Rectangle 24"/>
          <p:cNvSpPr>
            <a:spLocks noChangeArrowheads="1"/>
          </p:cNvSpPr>
          <p:nvPr/>
        </p:nvSpPr>
        <p:spPr bwMode="auto">
          <a:xfrm>
            <a:off x="571500" y="4457700"/>
            <a:ext cx="6605588" cy="384175"/>
          </a:xfrm>
          <a:prstGeom prst="rect">
            <a:avLst/>
          </a:prstGeom>
          <a:solidFill>
            <a:srgbClr val="9966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39673" name="Arc 25"/>
          <p:cNvSpPr>
            <a:spLocks/>
          </p:cNvSpPr>
          <p:nvPr/>
        </p:nvSpPr>
        <p:spPr bwMode="auto">
          <a:xfrm>
            <a:off x="1878013" y="1998663"/>
            <a:ext cx="5068887" cy="4610100"/>
          </a:xfrm>
          <a:custGeom>
            <a:avLst/>
            <a:gdLst>
              <a:gd name="T0" fmla="*/ 0 w 19115"/>
              <a:gd name="T1" fmla="*/ 0 h 21600"/>
              <a:gd name="T2" fmla="*/ 5068887 w 19115"/>
              <a:gd name="T3" fmla="*/ 2455945 h 21600"/>
              <a:gd name="T4" fmla="*/ 4773 w 19115"/>
              <a:gd name="T5" fmla="*/ 4610100 h 21600"/>
              <a:gd name="T6" fmla="*/ 0 60000 65536"/>
              <a:gd name="T7" fmla="*/ 0 60000 65536"/>
              <a:gd name="T8" fmla="*/ 0 60000 65536"/>
              <a:gd name="T9" fmla="*/ 0 w 19115"/>
              <a:gd name="T10" fmla="*/ 0 h 21600"/>
              <a:gd name="T11" fmla="*/ 19115 w 191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115" h="21600" fill="none" extrusionOk="0">
                <a:moveTo>
                  <a:pt x="0" y="0"/>
                </a:moveTo>
                <a:cubicBezTo>
                  <a:pt x="6" y="0"/>
                  <a:pt x="12" y="-1"/>
                  <a:pt x="18" y="0"/>
                </a:cubicBezTo>
                <a:cubicBezTo>
                  <a:pt x="8024" y="0"/>
                  <a:pt x="15373" y="4428"/>
                  <a:pt x="19114" y="11507"/>
                </a:cubicBezTo>
              </a:path>
              <a:path w="19115" h="21600" stroke="0" extrusionOk="0">
                <a:moveTo>
                  <a:pt x="0" y="0"/>
                </a:moveTo>
                <a:cubicBezTo>
                  <a:pt x="6" y="0"/>
                  <a:pt x="12" y="-1"/>
                  <a:pt x="18" y="0"/>
                </a:cubicBezTo>
                <a:cubicBezTo>
                  <a:pt x="8024" y="0"/>
                  <a:pt x="15373" y="4428"/>
                  <a:pt x="19114" y="11507"/>
                </a:cubicBezTo>
                <a:lnTo>
                  <a:pt x="18" y="21600"/>
                </a:lnTo>
                <a:close/>
              </a:path>
            </a:pathLst>
          </a:custGeom>
          <a:noFill/>
          <a:ln w="19050">
            <a:solidFill>
              <a:srgbClr val="D00000"/>
            </a:solidFill>
            <a:prstDash val="dash"/>
            <a:round/>
            <a:headEnd/>
            <a:tailEnd type="triangle" w="med" len="med"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48140" name="Text Box 16"/>
          <p:cNvSpPr txBox="1">
            <a:spLocks noChangeArrowheads="1"/>
          </p:cNvSpPr>
          <p:nvPr/>
        </p:nvSpPr>
        <p:spPr bwMode="auto">
          <a:xfrm>
            <a:off x="176213" y="769938"/>
            <a:ext cx="82899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>
              <a:spcBef>
                <a:spcPct val="50000"/>
              </a:spcBef>
            </a:pPr>
            <a:endParaRPr lang="en-US" sz="2200" dirty="0">
              <a:solidFill>
                <a:schemeClr val="tx2"/>
              </a:solidFill>
              <a:effectLst/>
              <a:latin typeface="Calibri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8788" y="1922463"/>
            <a:ext cx="2131658" cy="15997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6213" y="5512588"/>
            <a:ext cx="8510587" cy="61630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009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can be moving with a constant velocity and accelerating!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16" y="2546350"/>
            <a:ext cx="3610784" cy="3669179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723822"/>
              </p:ext>
            </p:extLst>
          </p:nvPr>
        </p:nvGraphicFramePr>
        <p:xfrm>
          <a:off x="1672768" y="4238011"/>
          <a:ext cx="1410007" cy="1187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Equation" r:id="rId4" imgW="482600" imgH="406400" progId="Equation.3">
                  <p:embed/>
                </p:oleObj>
              </mc:Choice>
              <mc:Fallback>
                <p:oleObj name="Equation" r:id="rId4" imgW="4826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2768" y="4238011"/>
                        <a:ext cx="1410007" cy="11873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799" y="2409439"/>
            <a:ext cx="42260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sym typeface="Wingdings"/>
              </a:rPr>
              <a:t>Centripetal Acceleration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492" y="3090192"/>
            <a:ext cx="4467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(Directed towards center of circle)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5491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Accelerations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500" dirty="0">
                <a:solidFill>
                  <a:srgbClr val="0000FF"/>
                </a:solidFill>
                <a:latin typeface="Calibri" charset="0"/>
                <a:cs typeface="Arial" charset="0"/>
              </a:rPr>
              <a:t>a</a:t>
            </a:r>
            <a:r>
              <a:rPr lang="en-US" sz="2500" baseline="-25000" dirty="0">
                <a:solidFill>
                  <a:srgbClr val="0000FF"/>
                </a:solidFill>
                <a:latin typeface="Calibri" charset="0"/>
                <a:cs typeface="Arial" charset="0"/>
              </a:rPr>
              <a:t>t</a:t>
            </a:r>
            <a:r>
              <a:rPr lang="en-US" sz="2500" dirty="0">
                <a:solidFill>
                  <a:srgbClr val="0000FF"/>
                </a:solidFill>
                <a:latin typeface="Calibri" charset="0"/>
                <a:cs typeface="Arial" charset="0"/>
              </a:rPr>
              <a:t> = tangential acceleration 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		</a:t>
            </a:r>
            <a:r>
              <a:rPr lang="en-US" sz="2500" dirty="0">
                <a:latin typeface="Calibri" charset="0"/>
                <a:cs typeface="Arial" charset="0"/>
                <a:sym typeface="Wingdings" charset="0"/>
              </a:rPr>
              <a:t></a:t>
            </a:r>
            <a:r>
              <a:rPr lang="en-US" sz="2500" dirty="0">
                <a:latin typeface="Calibri" charset="0"/>
                <a:cs typeface="Arial" charset="0"/>
              </a:rPr>
              <a:t>in the direction of motion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			speeds up and slows down object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As seen in previous equation such as: v = </a:t>
            </a:r>
            <a:r>
              <a:rPr lang="en-US" sz="2500" dirty="0" err="1">
                <a:latin typeface="Calibri" charset="0"/>
                <a:cs typeface="Arial" charset="0"/>
              </a:rPr>
              <a:t>v</a:t>
            </a:r>
            <a:r>
              <a:rPr lang="en-US" sz="2500" baseline="-25000" dirty="0" err="1">
                <a:latin typeface="Calibri" charset="0"/>
                <a:cs typeface="Arial" charset="0"/>
              </a:rPr>
              <a:t>o</a:t>
            </a:r>
            <a:r>
              <a:rPr lang="en-US" sz="2500" dirty="0">
                <a:latin typeface="Calibri" charset="0"/>
                <a:cs typeface="Arial" charset="0"/>
              </a:rPr>
              <a:t> +a</a:t>
            </a:r>
            <a:r>
              <a:rPr lang="en-US" sz="2500" baseline="-25000" dirty="0">
                <a:latin typeface="Calibri" charset="0"/>
                <a:cs typeface="Arial" charset="0"/>
              </a:rPr>
              <a:t>(t)</a:t>
            </a:r>
            <a:r>
              <a:rPr lang="en-US" sz="2500" dirty="0">
                <a:latin typeface="Calibri" charset="0"/>
                <a:cs typeface="Arial" charset="0"/>
              </a:rPr>
              <a:t>t</a:t>
            </a:r>
          </a:p>
          <a:p>
            <a:pPr eaLnBrk="1" hangingPunct="1"/>
            <a:endParaRPr lang="en-US" sz="2500" dirty="0" smtClean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pPr eaLnBrk="1" hangingPunct="1"/>
            <a:endParaRPr lang="en-US" sz="2500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pPr eaLnBrk="1" hangingPunct="1"/>
            <a:r>
              <a:rPr lang="en-US" sz="2500" dirty="0">
                <a:solidFill>
                  <a:srgbClr val="FF0000"/>
                </a:solidFill>
                <a:latin typeface="Calibri" charset="0"/>
                <a:cs typeface="Arial" charset="0"/>
              </a:rPr>
              <a:t>a</a:t>
            </a:r>
            <a:r>
              <a:rPr lang="en-US" sz="2500" baseline="-25000" dirty="0">
                <a:solidFill>
                  <a:srgbClr val="FF0000"/>
                </a:solidFill>
                <a:latin typeface="Calibri" charset="0"/>
                <a:cs typeface="Arial" charset="0"/>
              </a:rPr>
              <a:t>c </a:t>
            </a:r>
            <a:r>
              <a:rPr lang="en-US" sz="2500" dirty="0">
                <a:solidFill>
                  <a:srgbClr val="FF0000"/>
                </a:solidFill>
                <a:latin typeface="Calibri" charset="0"/>
                <a:cs typeface="Arial" charset="0"/>
              </a:rPr>
              <a:t>= centripetal acceleration 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		</a:t>
            </a:r>
            <a:r>
              <a:rPr lang="en-US" sz="2500" dirty="0">
                <a:latin typeface="Wingdings" charset="0"/>
                <a:cs typeface="Wingdings" charset="0"/>
              </a:rPr>
              <a:t></a:t>
            </a:r>
            <a:r>
              <a:rPr lang="en-US" sz="2500" dirty="0">
                <a:latin typeface="Calibri" charset="0"/>
                <a:cs typeface="Arial" charset="0"/>
              </a:rPr>
              <a:t> perpendicular to motion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			changes direction of object</a:t>
            </a:r>
          </a:p>
          <a:p>
            <a:pPr eaLnBrk="1" hangingPunct="1"/>
            <a:r>
              <a:rPr lang="en-US" sz="2500" dirty="0">
                <a:latin typeface="Calibri" charset="0"/>
                <a:cs typeface="Arial" charset="0"/>
              </a:rPr>
              <a:t>a</a:t>
            </a:r>
            <a:r>
              <a:rPr lang="en-US" sz="2500" baseline="-25000" dirty="0">
                <a:latin typeface="Calibri" charset="0"/>
                <a:cs typeface="Arial" charset="0"/>
              </a:rPr>
              <a:t>c </a:t>
            </a:r>
            <a:r>
              <a:rPr lang="en-US" sz="2500" dirty="0">
                <a:latin typeface="Calibri" charset="0"/>
                <a:cs typeface="Arial" charset="0"/>
              </a:rPr>
              <a:t>= v</a:t>
            </a:r>
            <a:r>
              <a:rPr lang="en-US" sz="2500" baseline="30000" dirty="0">
                <a:latin typeface="Calibri" charset="0"/>
                <a:cs typeface="Arial" charset="0"/>
              </a:rPr>
              <a:t>2</a:t>
            </a:r>
            <a:r>
              <a:rPr lang="en-US" sz="2500" dirty="0">
                <a:latin typeface="Calibri" charset="0"/>
                <a:cs typeface="Arial" charset="0"/>
              </a:rPr>
              <a:t>/r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17, Slide </a:t>
            </a:r>
            <a:fld id="{3B0EC03D-CD5C-BB48-857E-14745052ACAA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17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14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 ball is attached to the end of a cord of length 1 meter. You start the ball moving in a horizontal circle, as shown in the bird's-eye view. Then you hold your hand still and just hold on to the </a:t>
            </a:r>
            <a:r>
              <a:rPr lang="en-US" sz="2400" dirty="0" smtClean="0"/>
              <a:t>string.  At </a:t>
            </a:r>
            <a:r>
              <a:rPr lang="en-US" sz="2400" dirty="0"/>
              <a:t>which point of the trajectory of the ball is the speed of the ball the greatest</a:t>
            </a:r>
            <a:r>
              <a:rPr lang="en-US" sz="2400" dirty="0" smtClean="0"/>
              <a:t>?</a:t>
            </a:r>
          </a:p>
          <a:p>
            <a:pPr lvl="1"/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156" y="3013264"/>
            <a:ext cx="2552700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0856" y="5159049"/>
            <a:ext cx="25537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E. Same for all</a:t>
            </a:r>
            <a:endParaRPr lang="en-US" sz="3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788" y="2722350"/>
            <a:ext cx="2131658" cy="15997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20856" y="5289989"/>
            <a:ext cx="2553704" cy="453836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19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3502795" y="4426813"/>
            <a:ext cx="4665663" cy="800219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15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55° </a:t>
            </a:r>
          </a:p>
        </p:txBody>
      </p: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charset="0"/>
                <a:cs typeface="Arial" charset="0"/>
              </a:rPr>
              <a:t>How long does it take for each projectile to hit the boats? </a:t>
            </a:r>
            <a:endParaRPr lang="en-US" sz="2800" dirty="0">
              <a:latin typeface="Calibri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2959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20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charset="0"/>
                <a:cs typeface="Arial" charset="0"/>
              </a:rPr>
              <a:t>How long does it take for each projectile to hit the boats? </a:t>
            </a:r>
            <a:endParaRPr lang="en-US" sz="2800" dirty="0">
              <a:latin typeface="Calibri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7525" y="4055778"/>
            <a:ext cx="4665663" cy="2216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=12.29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= -9.8 m/s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?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705582" y="3826669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875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21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charset="0"/>
                <a:cs typeface="Arial" charset="0"/>
              </a:rPr>
              <a:t>How long does it take for each projectile to hit the boats? </a:t>
            </a:r>
            <a:endParaRPr lang="en-US" sz="2800" dirty="0">
              <a:latin typeface="Calibri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7097" y="4042683"/>
            <a:ext cx="4665663" cy="2216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=12.29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= -9.8 m/s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 s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631884" y="3826669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875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22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Calibri" charset="0"/>
                <a:cs typeface="Arial" charset="0"/>
              </a:rPr>
              <a:t>How far does the projectile travel?</a:t>
            </a:r>
            <a:endParaRPr lang="en-US" sz="2800" dirty="0">
              <a:latin typeface="Calibri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9928" y="4527163"/>
            <a:ext cx="4665663" cy="186204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15 </a:t>
            </a:r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cos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(55)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=? 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x=?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527147" y="3903716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1484" y="4195083"/>
            <a:ext cx="4665663" cy="2216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=12.29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= -9.8 m/s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 s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76271" y="3979069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73146" y="3903716"/>
            <a:ext cx="52373" cy="250751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0392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23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Calibri" charset="0"/>
                <a:cs typeface="Arial" charset="0"/>
              </a:rPr>
              <a:t>How far does the projectile travel?</a:t>
            </a:r>
            <a:endParaRPr lang="en-US" sz="2800" dirty="0">
              <a:latin typeface="Calibri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9928" y="4527163"/>
            <a:ext cx="4665663" cy="186204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15 </a:t>
            </a:r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cos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(55)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=0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x=?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527147" y="3903716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1484" y="4195083"/>
            <a:ext cx="4665663" cy="2216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=12.29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= -9.8 m/s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 s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76271" y="3979069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73146" y="3903716"/>
            <a:ext cx="52373" cy="250751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664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Problem Solving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extLst/>
        </p:spPr>
        <p:txBody>
          <a:bodyPr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>
                <a:solidFill>
                  <a:schemeClr val="tx2"/>
                </a:solidFill>
                <a:latin typeface="Calibri" charset="0"/>
              </a:rPr>
              <a:t>Mechanics  Lecture 2, Slide </a:t>
            </a:r>
            <a:fld id="{3723BB9C-8F43-7A48-BBDA-7907D068ACC8}" type="slidenum">
              <a:rPr lang="en-US" sz="1200">
                <a:solidFill>
                  <a:schemeClr val="tx2"/>
                </a:solidFill>
                <a:latin typeface="Calibri" charset="0"/>
              </a:rPr>
              <a:pPr/>
              <a:t>24</a:t>
            </a:fld>
            <a:endParaRPr lang="en-US" sz="1200">
              <a:solidFill>
                <a:schemeClr val="tx2"/>
              </a:solidFill>
              <a:latin typeface="Calibri" charset="0"/>
            </a:endParaRPr>
          </a:p>
        </p:txBody>
      </p:sp>
      <p:pic>
        <p:nvPicPr>
          <p:cNvPr id="47109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Text Box 18"/>
          <p:cNvSpPr txBox="1">
            <a:spLocks noChangeArrowheads="1"/>
          </p:cNvSpPr>
          <p:nvPr/>
        </p:nvSpPr>
        <p:spPr bwMode="auto">
          <a:xfrm>
            <a:off x="0" y="3709988"/>
            <a:ext cx="2181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2D6F9E"/>
                </a:solidFill>
                <a:effectLst/>
                <a:latin typeface="Calibri" charset="0"/>
              </a:rPr>
              <a:t>Destroyer</a:t>
            </a:r>
          </a:p>
        </p:txBody>
      </p:sp>
      <p:sp>
        <p:nvSpPr>
          <p:cNvPr id="47115" name="Text Box 24"/>
          <p:cNvSpPr txBox="1">
            <a:spLocks noChangeArrowheads="1"/>
          </p:cNvSpPr>
          <p:nvPr/>
        </p:nvSpPr>
        <p:spPr bwMode="auto">
          <a:xfrm>
            <a:off x="7723188" y="3709988"/>
            <a:ext cx="142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2D6F9E"/>
                </a:solidFill>
                <a:effectLst/>
                <a:latin typeface="Calibri" charset="0"/>
              </a:rPr>
              <a:t>Boat</a:t>
            </a:r>
            <a:endParaRPr lang="en-US" sz="2400" dirty="0">
              <a:solidFill>
                <a:srgbClr val="2D6F9E"/>
              </a:solidFill>
              <a:effectLst/>
              <a:latin typeface="Calibri" charset="0"/>
            </a:endParaRPr>
          </a:p>
        </p:txBody>
      </p:sp>
      <p:sp>
        <p:nvSpPr>
          <p:cNvPr id="555019" name="Arc 11"/>
          <p:cNvSpPr>
            <a:spLocks/>
          </p:cNvSpPr>
          <p:nvPr/>
        </p:nvSpPr>
        <p:spPr bwMode="auto">
          <a:xfrm>
            <a:off x="1576388" y="2443163"/>
            <a:ext cx="6913562" cy="1612900"/>
          </a:xfrm>
          <a:custGeom>
            <a:avLst/>
            <a:gdLst>
              <a:gd name="T0" fmla="*/ 0 w 38239"/>
              <a:gd name="T1" fmla="*/ 865664 h 21600"/>
              <a:gd name="T2" fmla="*/ 6913562 w 38239"/>
              <a:gd name="T3" fmla="*/ 859243 h 21600"/>
              <a:gd name="T4" fmla="*/ 3460849 w 38239"/>
              <a:gd name="T5" fmla="*/ 1612900 h 21600"/>
              <a:gd name="T6" fmla="*/ 0 60000 65536"/>
              <a:gd name="T7" fmla="*/ 0 60000 65536"/>
              <a:gd name="T8" fmla="*/ 0 60000 65536"/>
              <a:gd name="T9" fmla="*/ 0 w 38239"/>
              <a:gd name="T10" fmla="*/ 0 h 21600"/>
              <a:gd name="T11" fmla="*/ 38239 w 3823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239" h="21600" fill="none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</a:path>
              <a:path w="38239" h="21600" stroke="0" extrusionOk="0">
                <a:moveTo>
                  <a:pt x="-1" y="11592"/>
                </a:moveTo>
                <a:cubicBezTo>
                  <a:pt x="3725" y="4466"/>
                  <a:pt x="11100" y="-1"/>
                  <a:pt x="19142" y="0"/>
                </a:cubicBezTo>
                <a:cubicBezTo>
                  <a:pt x="27148" y="0"/>
                  <a:pt x="34497" y="4428"/>
                  <a:pt x="38238" y="11507"/>
                </a:cubicBezTo>
                <a:lnTo>
                  <a:pt x="19142" y="21600"/>
                </a:lnTo>
                <a:close/>
              </a:path>
            </a:pathLst>
          </a:custGeom>
          <a:noFill/>
          <a:ln w="28575">
            <a:solidFill>
              <a:srgbClr val="339933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7118" name="Picture 2" descr="MPj0406884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9" name="Picture 12" descr="MCj04103450000[1]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466975"/>
            <a:ext cx="2025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1" name="Picture 14" descr="MCj039853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8" y="2698750"/>
            <a:ext cx="9921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123" name="Straight Arrow Connector 27"/>
          <p:cNvCxnSpPr>
            <a:cxnSpLocks noChangeShapeType="1"/>
          </p:cNvCxnSpPr>
          <p:nvPr/>
        </p:nvCxnSpPr>
        <p:spPr bwMode="auto">
          <a:xfrm flipV="1">
            <a:off x="1571625" y="2986088"/>
            <a:ext cx="523875" cy="30003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Freeform 51"/>
          <p:cNvSpPr/>
          <p:nvPr/>
        </p:nvSpPr>
        <p:spPr bwMode="auto">
          <a:xfrm>
            <a:off x="1846263" y="3116263"/>
            <a:ext cx="138112" cy="157162"/>
          </a:xfrm>
          <a:custGeom>
            <a:avLst/>
            <a:gdLst>
              <a:gd name="connsiteX0" fmla="*/ 0 w 137479"/>
              <a:gd name="connsiteY0" fmla="*/ 0 h 157128"/>
              <a:gd name="connsiteX1" fmla="*/ 130932 w 137479"/>
              <a:gd name="connsiteY1" fmla="*/ 78564 h 157128"/>
              <a:gd name="connsiteX2" fmla="*/ 39279 w 137479"/>
              <a:gd name="connsiteY2" fmla="*/ 157128 h 157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479" h="157128">
                <a:moveTo>
                  <a:pt x="0" y="0"/>
                </a:moveTo>
                <a:cubicBezTo>
                  <a:pt x="62192" y="26188"/>
                  <a:pt x="124385" y="52376"/>
                  <a:pt x="130932" y="78564"/>
                </a:cubicBezTo>
                <a:cubicBezTo>
                  <a:pt x="137479" y="104752"/>
                  <a:pt x="39279" y="157128"/>
                  <a:pt x="39279" y="157128"/>
                </a:cubicBezTo>
              </a:path>
            </a:pathLst>
          </a:cu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00250" y="3006725"/>
            <a:ext cx="29878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8" name="Rectangle 14"/>
          <p:cNvSpPr>
            <a:spLocks noGrp="1" noChangeArrowheads="1"/>
          </p:cNvSpPr>
          <p:nvPr>
            <p:ph idx="1"/>
          </p:nvPr>
        </p:nvSpPr>
        <p:spPr>
          <a:xfrm>
            <a:off x="135467" y="730979"/>
            <a:ext cx="8551333" cy="86649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Calibri" charset="0"/>
                <a:cs typeface="Arial" charset="0"/>
              </a:rPr>
              <a:t>How far does the projectile travel?</a:t>
            </a:r>
            <a:endParaRPr lang="en-US" sz="2800" dirty="0">
              <a:latin typeface="Calibri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9928" y="4527163"/>
            <a:ext cx="4665663" cy="186204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15 </a:t>
            </a:r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cos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(55)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=0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x=21.5 m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527147" y="3903716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  <a:endParaRPr lang="en-US" sz="20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1484" y="4195083"/>
            <a:ext cx="4665663" cy="2216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=12.29 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  <a:r>
              <a:rPr lang="en-US" sz="2300" baseline="-250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0 </a:t>
            </a:r>
          </a:p>
          <a:p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 = -9.8 m/s</a:t>
            </a:r>
            <a:r>
              <a:rPr lang="en-US" sz="23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3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2.5 s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76271" y="3979069"/>
            <a:ext cx="511175" cy="458788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73146" y="3903716"/>
            <a:ext cx="52373" cy="250751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0863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10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Vectors Reminder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2771" name="Text Box 13"/>
          <p:cNvSpPr txBox="1">
            <a:spLocks noChangeArrowheads="1"/>
          </p:cNvSpPr>
          <p:nvPr/>
        </p:nvSpPr>
        <p:spPr bwMode="auto">
          <a:xfrm>
            <a:off x="4003675" y="2619375"/>
            <a:ext cx="38241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 dirty="0" smtClean="0">
                <a:solidFill>
                  <a:srgbClr val="001A64"/>
                </a:solidFill>
                <a:effectLst/>
                <a:latin typeface="Symbol" charset="0"/>
              </a:rPr>
              <a:t>q </a:t>
            </a:r>
            <a:endParaRPr lang="en-US" sz="2000" i="1" baseline="-25000" dirty="0">
              <a:solidFill>
                <a:srgbClr val="001A64"/>
              </a:solidFill>
              <a:effectLst/>
              <a:latin typeface="Symbol" charset="0"/>
            </a:endParaRPr>
          </a:p>
        </p:txBody>
      </p:sp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1491628" y="4437063"/>
            <a:ext cx="566681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V</a:t>
            </a:r>
            <a:r>
              <a:rPr lang="en-US" sz="2000" dirty="0" smtClean="0">
                <a:solidFill>
                  <a:srgbClr val="FF0000"/>
                </a:solidFill>
                <a:effectLst/>
                <a:latin typeface="Calibri" charset="0"/>
              </a:rPr>
              <a:t>elocity is a vector!</a:t>
            </a:r>
          </a:p>
          <a:p>
            <a:pPr algn="ctr"/>
            <a:r>
              <a:rPr lang="en-US" sz="2000" dirty="0" smtClean="0">
                <a:solidFill>
                  <a:srgbClr val="333333"/>
                </a:solidFill>
                <a:effectLst/>
                <a:latin typeface="Calibri" charset="0"/>
              </a:rPr>
              <a:t>Can </a:t>
            </a:r>
            <a:r>
              <a:rPr lang="en-US" sz="2000" dirty="0">
                <a:solidFill>
                  <a:srgbClr val="333333"/>
                </a:solidFill>
                <a:effectLst/>
                <a:latin typeface="Calibri" charset="0"/>
              </a:rPr>
              <a:t>be described with both magnitude and direction</a:t>
            </a:r>
          </a:p>
          <a:p>
            <a:pPr algn="l"/>
            <a:endParaRPr lang="en-US" sz="2000" dirty="0">
              <a:solidFill>
                <a:srgbClr val="333333"/>
              </a:solidFill>
              <a:effectLst/>
              <a:latin typeface="Calibri" charset="0"/>
            </a:endParaRPr>
          </a:p>
        </p:txBody>
      </p:sp>
      <p:sp>
        <p:nvSpPr>
          <p:cNvPr id="500748" name="Line 12"/>
          <p:cNvSpPr>
            <a:spLocks noChangeShapeType="1"/>
          </p:cNvSpPr>
          <p:nvPr/>
        </p:nvSpPr>
        <p:spPr bwMode="auto">
          <a:xfrm>
            <a:off x="3419475" y="3160713"/>
            <a:ext cx="2227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9" name="Line 13"/>
          <p:cNvSpPr>
            <a:spLocks noChangeShapeType="1"/>
          </p:cNvSpPr>
          <p:nvPr/>
        </p:nvSpPr>
        <p:spPr bwMode="auto">
          <a:xfrm flipV="1">
            <a:off x="3419475" y="1163638"/>
            <a:ext cx="0" cy="1997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5" name="Line 9"/>
          <p:cNvSpPr>
            <a:spLocks noChangeShapeType="1"/>
          </p:cNvSpPr>
          <p:nvPr/>
        </p:nvSpPr>
        <p:spPr bwMode="auto">
          <a:xfrm flipV="1">
            <a:off x="3419475" y="1624013"/>
            <a:ext cx="1344613" cy="1536700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lg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45806" name="Arc 14"/>
          <p:cNvSpPr>
            <a:spLocks/>
          </p:cNvSpPr>
          <p:nvPr/>
        </p:nvSpPr>
        <p:spPr bwMode="auto">
          <a:xfrm>
            <a:off x="3649663" y="2698750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" name="Arc 14"/>
          <p:cNvSpPr>
            <a:spLocks/>
          </p:cNvSpPr>
          <p:nvPr/>
        </p:nvSpPr>
        <p:spPr bwMode="auto">
          <a:xfrm>
            <a:off x="3630613" y="2727325"/>
            <a:ext cx="422275" cy="422275"/>
          </a:xfrm>
          <a:custGeom>
            <a:avLst/>
            <a:gdLst>
              <a:gd name="T0" fmla="*/ 225526 w 21600"/>
              <a:gd name="T1" fmla="*/ 0 h 18261"/>
              <a:gd name="T2" fmla="*/ 422275 w 21600"/>
              <a:gd name="T3" fmla="*/ 422275 h 18261"/>
              <a:gd name="T4" fmla="*/ 0 w 21600"/>
              <a:gd name="T5" fmla="*/ 422275 h 18261"/>
              <a:gd name="T6" fmla="*/ 0 60000 65536"/>
              <a:gd name="T7" fmla="*/ 0 60000 65536"/>
              <a:gd name="T8" fmla="*/ 0 60000 65536"/>
              <a:gd name="T9" fmla="*/ 0 w 21600"/>
              <a:gd name="T10" fmla="*/ 0 h 18261"/>
              <a:gd name="T11" fmla="*/ 21600 w 21600"/>
              <a:gd name="T12" fmla="*/ 18261 h 18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20148" y="1624013"/>
            <a:ext cx="503580" cy="44627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endParaRPr lang="en-US" sz="23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65" y="1546225"/>
            <a:ext cx="177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Magnitude</a:t>
            </a:r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991797" y="2132660"/>
            <a:ext cx="1521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Direction</a:t>
            </a:r>
            <a:endParaRPr lang="en-US" sz="2800" dirty="0" smtClean="0"/>
          </a:p>
        </p:txBody>
      </p:sp>
      <p:cxnSp>
        <p:nvCxnSpPr>
          <p:cNvPr id="8" name="Straight Arrow Connector 7"/>
          <p:cNvCxnSpPr>
            <a:stCxn id="5" idx="3"/>
            <a:endCxn id="26" idx="1"/>
          </p:cNvCxnSpPr>
          <p:nvPr/>
        </p:nvCxnSpPr>
        <p:spPr>
          <a:xfrm>
            <a:off x="2350145" y="1807835"/>
            <a:ext cx="1470003" cy="3931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1"/>
            <a:endCxn id="32771" idx="3"/>
          </p:cNvCxnSpPr>
          <p:nvPr/>
        </p:nvCxnSpPr>
        <p:spPr>
          <a:xfrm flipH="1">
            <a:off x="4386086" y="2394270"/>
            <a:ext cx="2605711" cy="4251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9066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10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Vectors</a:t>
            </a:r>
          </a:p>
        </p:txBody>
      </p:sp>
      <p:sp>
        <p:nvSpPr>
          <p:cNvPr id="36867" name="Text Box 13"/>
          <p:cNvSpPr txBox="1">
            <a:spLocks noChangeArrowheads="1"/>
          </p:cNvSpPr>
          <p:nvPr/>
        </p:nvSpPr>
        <p:spPr bwMode="auto">
          <a:xfrm>
            <a:off x="3689350" y="2776538"/>
            <a:ext cx="315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>
                <a:solidFill>
                  <a:srgbClr val="001A64"/>
                </a:solidFill>
                <a:effectLst/>
                <a:latin typeface="Symbol" charset="0"/>
              </a:rPr>
              <a:t>q</a:t>
            </a:r>
            <a:endParaRPr lang="en-US" sz="2000" i="1" baseline="-25000">
              <a:solidFill>
                <a:srgbClr val="001A64"/>
              </a:solidFill>
              <a:effectLst/>
              <a:latin typeface="Symbol" charset="0"/>
            </a:endParaRPr>
          </a:p>
        </p:txBody>
      </p:sp>
      <p:sp>
        <p:nvSpPr>
          <p:cNvPr id="500748" name="Line 12"/>
          <p:cNvSpPr>
            <a:spLocks noChangeShapeType="1"/>
          </p:cNvSpPr>
          <p:nvPr/>
        </p:nvSpPr>
        <p:spPr bwMode="auto">
          <a:xfrm>
            <a:off x="3419475" y="3160713"/>
            <a:ext cx="2227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9" name="Line 13"/>
          <p:cNvSpPr>
            <a:spLocks noChangeShapeType="1"/>
          </p:cNvSpPr>
          <p:nvPr/>
        </p:nvSpPr>
        <p:spPr bwMode="auto">
          <a:xfrm flipV="1">
            <a:off x="3419475" y="1163638"/>
            <a:ext cx="0" cy="1997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5" name="Line 9"/>
          <p:cNvSpPr>
            <a:spLocks noChangeShapeType="1"/>
          </p:cNvSpPr>
          <p:nvPr/>
        </p:nvSpPr>
        <p:spPr bwMode="auto">
          <a:xfrm flipV="1">
            <a:off x="3419475" y="1624013"/>
            <a:ext cx="1344613" cy="1536700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lg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45806" name="Arc 14"/>
          <p:cNvSpPr>
            <a:spLocks/>
          </p:cNvSpPr>
          <p:nvPr/>
        </p:nvSpPr>
        <p:spPr bwMode="auto">
          <a:xfrm>
            <a:off x="3649663" y="2698750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" name="Arc 14"/>
          <p:cNvSpPr>
            <a:spLocks/>
          </p:cNvSpPr>
          <p:nvPr/>
        </p:nvSpPr>
        <p:spPr bwMode="auto">
          <a:xfrm>
            <a:off x="3630613" y="2727325"/>
            <a:ext cx="422275" cy="422275"/>
          </a:xfrm>
          <a:custGeom>
            <a:avLst/>
            <a:gdLst>
              <a:gd name="T0" fmla="*/ 225526 w 21600"/>
              <a:gd name="T1" fmla="*/ 0 h 18261"/>
              <a:gd name="T2" fmla="*/ 422275 w 21600"/>
              <a:gd name="T3" fmla="*/ 422275 h 18261"/>
              <a:gd name="T4" fmla="*/ 0 w 21600"/>
              <a:gd name="T5" fmla="*/ 422275 h 18261"/>
              <a:gd name="T6" fmla="*/ 0 60000 65536"/>
              <a:gd name="T7" fmla="*/ 0 60000 65536"/>
              <a:gd name="T8" fmla="*/ 0 60000 65536"/>
              <a:gd name="T9" fmla="*/ 0 w 21600"/>
              <a:gd name="T10" fmla="*/ 0 h 18261"/>
              <a:gd name="T11" fmla="*/ 21600 w 21600"/>
              <a:gd name="T12" fmla="*/ 18261 h 18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cxnSp>
        <p:nvCxnSpPr>
          <p:cNvPr id="36874" name="Straight Arrow Connector 13"/>
          <p:cNvCxnSpPr>
            <a:cxnSpLocks noChangeShapeType="1"/>
          </p:cNvCxnSpPr>
          <p:nvPr/>
        </p:nvCxnSpPr>
        <p:spPr bwMode="auto">
          <a:xfrm>
            <a:off x="3417888" y="3248025"/>
            <a:ext cx="1177925" cy="15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3732213" y="3273425"/>
            <a:ext cx="2290762" cy="46196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4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4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cos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cxnSp>
        <p:nvCxnSpPr>
          <p:cNvPr id="36876" name="Straight Arrow Connector 18"/>
          <p:cNvCxnSpPr>
            <a:cxnSpLocks noChangeShapeType="1"/>
          </p:cNvCxnSpPr>
          <p:nvPr/>
        </p:nvCxnSpPr>
        <p:spPr bwMode="auto">
          <a:xfrm rot="16200000" flipV="1">
            <a:off x="4084637" y="2409826"/>
            <a:ext cx="1349375" cy="1270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4895850" y="2357438"/>
            <a:ext cx="1914525" cy="4302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2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200" baseline="-250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200" baseline="-25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2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</a:t>
            </a:r>
            <a:r>
              <a:rPr lang="en-US" sz="22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200" baseline="-250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2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sin(</a:t>
            </a:r>
            <a:r>
              <a:rPr lang="en-US" sz="22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θ</a:t>
            </a:r>
            <a:r>
              <a:rPr lang="en-US" sz="22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59175" y="1938338"/>
            <a:ext cx="503238" cy="4460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endParaRPr lang="en-US" sz="23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499655" y="4424052"/>
            <a:ext cx="45066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V</a:t>
            </a:r>
            <a:r>
              <a:rPr lang="en-US" sz="2000" dirty="0" smtClean="0">
                <a:solidFill>
                  <a:srgbClr val="FF0000"/>
                </a:solidFill>
                <a:effectLst/>
                <a:latin typeface="Calibri" charset="0"/>
              </a:rPr>
              <a:t>elocity is a vector!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effectLst/>
                <a:latin typeface="Calibri" charset="0"/>
              </a:rPr>
              <a:t> It can be split into an X and Y component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alibri" charset="0"/>
              </a:rPr>
              <a:t>(using SOH CAH TOA)</a:t>
            </a:r>
            <a:r>
              <a:rPr lang="en-US" sz="2000" dirty="0" smtClean="0">
                <a:solidFill>
                  <a:schemeClr val="tx1"/>
                </a:solidFill>
                <a:effectLst/>
                <a:latin typeface="Calibri" charset="0"/>
              </a:rPr>
              <a:t> </a:t>
            </a:r>
            <a:endParaRPr lang="en-US" sz="2000" dirty="0">
              <a:solidFill>
                <a:schemeClr val="tx1"/>
              </a:solidFill>
              <a:effectLst/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75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10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cs typeface="Arial" charset="0"/>
              </a:rPr>
              <a:t>Vector Example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500748" name="Line 12"/>
          <p:cNvSpPr>
            <a:spLocks noChangeShapeType="1"/>
          </p:cNvSpPr>
          <p:nvPr/>
        </p:nvSpPr>
        <p:spPr bwMode="auto">
          <a:xfrm>
            <a:off x="3419475" y="3160713"/>
            <a:ext cx="2227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9" name="Line 13"/>
          <p:cNvSpPr>
            <a:spLocks noChangeShapeType="1"/>
          </p:cNvSpPr>
          <p:nvPr/>
        </p:nvSpPr>
        <p:spPr bwMode="auto">
          <a:xfrm flipV="1">
            <a:off x="3419475" y="1163638"/>
            <a:ext cx="0" cy="1997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00745" name="Line 9"/>
          <p:cNvSpPr>
            <a:spLocks noChangeShapeType="1"/>
          </p:cNvSpPr>
          <p:nvPr/>
        </p:nvSpPr>
        <p:spPr bwMode="auto">
          <a:xfrm flipV="1">
            <a:off x="3419475" y="1624013"/>
            <a:ext cx="1344613" cy="1536700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lg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45806" name="Arc 14"/>
          <p:cNvSpPr>
            <a:spLocks/>
          </p:cNvSpPr>
          <p:nvPr/>
        </p:nvSpPr>
        <p:spPr bwMode="auto">
          <a:xfrm>
            <a:off x="3649663" y="2698750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" name="Arc 14"/>
          <p:cNvSpPr>
            <a:spLocks/>
          </p:cNvSpPr>
          <p:nvPr/>
        </p:nvSpPr>
        <p:spPr bwMode="auto">
          <a:xfrm>
            <a:off x="3630613" y="2727325"/>
            <a:ext cx="422275" cy="422275"/>
          </a:xfrm>
          <a:custGeom>
            <a:avLst/>
            <a:gdLst>
              <a:gd name="T0" fmla="*/ 225526 w 21600"/>
              <a:gd name="T1" fmla="*/ 0 h 18261"/>
              <a:gd name="T2" fmla="*/ 422275 w 21600"/>
              <a:gd name="T3" fmla="*/ 422275 h 18261"/>
              <a:gd name="T4" fmla="*/ 0 w 21600"/>
              <a:gd name="T5" fmla="*/ 422275 h 18261"/>
              <a:gd name="T6" fmla="*/ 0 60000 65536"/>
              <a:gd name="T7" fmla="*/ 0 60000 65536"/>
              <a:gd name="T8" fmla="*/ 0 60000 65536"/>
              <a:gd name="T9" fmla="*/ 0 w 21600"/>
              <a:gd name="T10" fmla="*/ 0 h 18261"/>
              <a:gd name="T11" fmla="*/ 21600 w 21600"/>
              <a:gd name="T12" fmla="*/ 18261 h 18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3417888" y="3248025"/>
            <a:ext cx="1177925" cy="15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3052763" y="3273425"/>
            <a:ext cx="1985962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40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= 16.8 </a:t>
            </a:r>
            <a:r>
              <a:rPr lang="en-US" sz="24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4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</a:p>
        </p:txBody>
      </p: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rot="16200000" flipV="1">
            <a:off x="4084637" y="2409826"/>
            <a:ext cx="1349375" cy="1270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4705350" y="2343150"/>
            <a:ext cx="1798638" cy="4476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2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200" baseline="-25000" dirty="0" err="1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  <a:r>
              <a:rPr lang="en-US" sz="22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14.1 </a:t>
            </a:r>
            <a:r>
              <a:rPr lang="en-US" sz="2000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000" baseline="-25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endParaRPr lang="en-US" sz="2200" baseline="-25000" dirty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52825" y="1100138"/>
            <a:ext cx="1511300" cy="4460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300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= 22 </a:t>
            </a:r>
            <a:r>
              <a:rPr lang="en-US" sz="2300" baseline="30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</a:t>
            </a:r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300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endParaRPr lang="en-US" sz="23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4832" name="Text Box 13"/>
          <p:cNvSpPr txBox="1">
            <a:spLocks noChangeArrowheads="1"/>
          </p:cNvSpPr>
          <p:nvPr/>
        </p:nvSpPr>
        <p:spPr bwMode="auto">
          <a:xfrm>
            <a:off x="3886200" y="2554288"/>
            <a:ext cx="995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>
                <a:solidFill>
                  <a:srgbClr val="001A64"/>
                </a:solidFill>
                <a:effectLst/>
                <a:latin typeface="Symbol" charset="0"/>
              </a:rPr>
              <a:t>q = 40°</a:t>
            </a:r>
            <a:endParaRPr lang="en-US" sz="2000" i="1" baseline="-25000">
              <a:solidFill>
                <a:srgbClr val="001A64"/>
              </a:solidFill>
              <a:effectLst/>
              <a:latin typeface="Symbol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111471"/>
              </p:ext>
            </p:extLst>
          </p:nvPr>
        </p:nvGraphicFramePr>
        <p:xfrm>
          <a:off x="694676" y="4412576"/>
          <a:ext cx="5026900" cy="667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4" imgW="1816100" imgH="241300" progId="Equation.3">
                  <p:embed/>
                </p:oleObj>
              </mc:Choice>
              <mc:Fallback>
                <p:oleObj name="Equation" r:id="rId4" imgW="1816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4676" y="4412576"/>
                        <a:ext cx="5026900" cy="6679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36755"/>
              </p:ext>
            </p:extLst>
          </p:nvPr>
        </p:nvGraphicFramePr>
        <p:xfrm>
          <a:off x="694676" y="5357764"/>
          <a:ext cx="4952062" cy="712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6" imgW="1765300" imgH="254000" progId="Equation.3">
                  <p:embed/>
                </p:oleObj>
              </mc:Choice>
              <mc:Fallback>
                <p:oleObj name="Equation" r:id="rId6" imgW="1765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4676" y="5357764"/>
                        <a:ext cx="4952062" cy="7125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05220" y="5605742"/>
            <a:ext cx="3338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Good time to make sure your calculator is in degree mode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976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Two 1-D Problems</a:t>
            </a:r>
          </a:p>
        </p:txBody>
      </p:sp>
      <p:pic>
        <p:nvPicPr>
          <p:cNvPr id="38915" name="Content Placeholder 4" descr="projectile motion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1" b="3171"/>
          <a:stretch>
            <a:fillRect/>
          </a:stretch>
        </p:blipFill>
        <p:spPr>
          <a:xfrm>
            <a:off x="3030727" y="868083"/>
            <a:ext cx="3266886" cy="2055106"/>
          </a:xfrm>
        </p:spPr>
      </p:pic>
      <p:sp>
        <p:nvSpPr>
          <p:cNvPr id="6" name="Left-Right-Up Arrow 5"/>
          <p:cNvSpPr/>
          <p:nvPr/>
        </p:nvSpPr>
        <p:spPr bwMode="auto">
          <a:xfrm>
            <a:off x="3810000" y="2552700"/>
            <a:ext cx="1177925" cy="1493838"/>
          </a:xfrm>
          <a:prstGeom prst="leftRightUpArrow">
            <a:avLst/>
          </a:prstGeom>
          <a:solidFill>
            <a:schemeClr val="accent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7" name="Connector 6"/>
          <p:cNvSpPr/>
          <p:nvPr/>
        </p:nvSpPr>
        <p:spPr bwMode="auto">
          <a:xfrm>
            <a:off x="523875" y="3103563"/>
            <a:ext cx="746125" cy="798512"/>
          </a:xfrm>
          <a:prstGeom prst="flowChartConnector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3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x</a:t>
            </a:r>
          </a:p>
        </p:txBody>
      </p:sp>
      <p:sp>
        <p:nvSpPr>
          <p:cNvPr id="8" name="Connector 7"/>
          <p:cNvSpPr/>
          <p:nvPr/>
        </p:nvSpPr>
        <p:spPr bwMode="auto">
          <a:xfrm>
            <a:off x="7812088" y="3124200"/>
            <a:ext cx="746125" cy="798513"/>
          </a:xfrm>
          <a:prstGeom prst="flowChartConnector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47038" y="3300413"/>
            <a:ext cx="325437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y</a:t>
            </a:r>
          </a:p>
        </p:txBody>
      </p: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rot="16200000" flipV="1">
            <a:off x="5989637" y="5597526"/>
            <a:ext cx="942975" cy="12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6048375" y="4687888"/>
            <a:ext cx="785813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6232525" y="4019550"/>
            <a:ext cx="431800" cy="12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rot="5400000" flipH="1" flipV="1">
            <a:off x="6350000" y="3587750"/>
            <a:ext cx="236538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rot="5400000">
            <a:off x="6475413" y="3606800"/>
            <a:ext cx="274638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 rot="5400000">
            <a:off x="6389688" y="4059238"/>
            <a:ext cx="431800" cy="12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4"/>
          <p:cNvCxnSpPr>
            <a:cxnSpLocks noChangeShapeType="1"/>
          </p:cNvCxnSpPr>
          <p:nvPr/>
        </p:nvCxnSpPr>
        <p:spPr bwMode="auto">
          <a:xfrm rot="16200000" flipH="1">
            <a:off x="6238875" y="4746626"/>
            <a:ext cx="746125" cy="254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16200000" flipH="1">
            <a:off x="6219031" y="5657057"/>
            <a:ext cx="877887" cy="127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Oval 30"/>
          <p:cNvSpPr/>
          <p:nvPr/>
        </p:nvSpPr>
        <p:spPr bwMode="auto">
          <a:xfrm>
            <a:off x="6494463" y="3273425"/>
            <a:ext cx="157162" cy="157163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 err="1">
              <a:solidFill>
                <a:srgbClr val="000000"/>
              </a:solidFill>
              <a:ea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6297613" y="6154738"/>
            <a:ext cx="157162" cy="142875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 err="1">
              <a:solidFill>
                <a:srgbClr val="000000"/>
              </a:solidFill>
              <a:ea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6677025" y="6219825"/>
            <a:ext cx="171450" cy="144463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 err="1">
              <a:solidFill>
                <a:srgbClr val="000000"/>
              </a:solidFill>
              <a:ea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0888" y="5578475"/>
            <a:ext cx="542925" cy="4302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2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200" baseline="-250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5800" y="5002213"/>
            <a:ext cx="5683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4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2400" baseline="-250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ox</a:t>
            </a:r>
          </a:p>
        </p:txBody>
      </p: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>
            <a:off x="825500" y="5002213"/>
            <a:ext cx="431800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>
            <a:off x="1282700" y="5002213"/>
            <a:ext cx="431800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>
            <a:off x="1728788" y="5002213"/>
            <a:ext cx="431800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>
            <a:off x="2185988" y="5002213"/>
            <a:ext cx="433387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Arrow Connector 41"/>
          <p:cNvCxnSpPr>
            <a:cxnSpLocks noChangeShapeType="1"/>
          </p:cNvCxnSpPr>
          <p:nvPr/>
        </p:nvCxnSpPr>
        <p:spPr bwMode="auto">
          <a:xfrm>
            <a:off x="2657475" y="5002213"/>
            <a:ext cx="431800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Oval 42"/>
          <p:cNvSpPr/>
          <p:nvPr/>
        </p:nvSpPr>
        <p:spPr bwMode="auto">
          <a:xfrm>
            <a:off x="628650" y="4910138"/>
            <a:ext cx="169863" cy="169862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 err="1">
              <a:solidFill>
                <a:srgbClr val="000000"/>
              </a:solidFill>
              <a:ea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3128963" y="4937125"/>
            <a:ext cx="196850" cy="142875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 err="1">
              <a:solidFill>
                <a:srgbClr val="000000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24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31" grpId="0" animBg="1"/>
      <p:bldP spid="33" grpId="0" animBg="1"/>
      <p:bldP spid="34" grpId="0" animBg="1"/>
      <p:bldP spid="35" grpId="0"/>
      <p:bldP spid="36" grpId="0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6" y="3967493"/>
            <a:ext cx="10278203" cy="2158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toss a ball into the air at an initial angle of 40</a:t>
            </a:r>
            <a:r>
              <a:rPr lang="en-US" baseline="30000" dirty="0"/>
              <a:t>o</a:t>
            </a:r>
            <a:r>
              <a:rPr lang="en-US" dirty="0"/>
              <a:t> from the horizontal.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58771" y="5235769"/>
            <a:ext cx="1057590" cy="87730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Arc 14"/>
          <p:cNvSpPr>
            <a:spLocks/>
          </p:cNvSpPr>
          <p:nvPr/>
        </p:nvSpPr>
        <p:spPr bwMode="auto">
          <a:xfrm>
            <a:off x="1187740" y="5703888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58771" y="6113069"/>
            <a:ext cx="2671024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34711" y="5541387"/>
            <a:ext cx="744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40</a:t>
            </a:r>
            <a:r>
              <a:rPr lang="en-US" sz="3200" baseline="30000" dirty="0" smtClean="0"/>
              <a:t>o</a:t>
            </a:r>
            <a:endParaRPr lang="en-US" sz="3200" baseline="300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976684" y="5231314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487718" y="4242467"/>
            <a:ext cx="4371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517172" y="3657691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  <a:endParaRPr lang="en-US" sz="32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6965610" y="4294843"/>
            <a:ext cx="3850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</a:t>
            </a:r>
            <a:endParaRPr lang="en-US" sz="32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8494279" y="5411500"/>
            <a:ext cx="40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06552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212" y="898394"/>
            <a:ext cx="8877225" cy="5227769"/>
          </a:xfrm>
        </p:spPr>
        <p:txBody>
          <a:bodyPr/>
          <a:lstStyle/>
          <a:p>
            <a:r>
              <a:rPr lang="en-US" sz="2800" dirty="0"/>
              <a:t>At what point in the ball’s trajectory does the ball have the smallest speed? </a:t>
            </a:r>
            <a:r>
              <a:rPr lang="en-US" sz="2400" dirty="0"/>
              <a:t>(Neglect any effects due to air resistance)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/>
              <a:t>Just after it is tossed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 smtClean="0"/>
              <a:t>Student Explanation</a:t>
            </a:r>
            <a:endParaRPr lang="en-US" sz="1600" dirty="0"/>
          </a:p>
          <a:p>
            <a:pPr lvl="1"/>
            <a:r>
              <a:rPr lang="en-US" sz="2400" dirty="0"/>
              <a:t>At the highest point in its flight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Just before it hits the ground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Halfway between the ground and the highest point on the rise portion of the trajectory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pPr lvl="1"/>
            <a:r>
              <a:rPr lang="en-US" sz="2400" dirty="0"/>
              <a:t>Halfway between the ground and the highest point on the fall portion of the trajectory</a:t>
            </a:r>
            <a:r>
              <a:rPr lang="en-US" sz="2400" dirty="0" smtClean="0"/>
              <a:t>.</a:t>
            </a:r>
          </a:p>
          <a:p>
            <a:pPr lvl="2"/>
            <a:r>
              <a:rPr lang="en-US" sz="1600" dirty="0"/>
              <a:t>Student Explanation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5844" y="2008054"/>
            <a:ext cx="1383357" cy="103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3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6" y="3967493"/>
            <a:ext cx="10278203" cy="21586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 </a:t>
            </a:r>
            <a:r>
              <a:rPr lang="en-US" dirty="0" err="1" smtClean="0"/>
              <a:t>warmup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307" y="898394"/>
            <a:ext cx="8864130" cy="5227769"/>
          </a:xfrm>
        </p:spPr>
        <p:txBody>
          <a:bodyPr/>
          <a:lstStyle/>
          <a:p>
            <a:r>
              <a:rPr lang="en-US" dirty="0" smtClean="0"/>
              <a:t>How does the x-direction velocity at position D compare to the x-direction velocity at position B?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r>
              <a:rPr lang="en-US" dirty="0" smtClean="0"/>
              <a:t>&gt;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 smtClean="0"/>
              <a:t>= </a:t>
            </a:r>
            <a:r>
              <a:rPr lang="en-US" dirty="0" err="1"/>
              <a:t>v</a:t>
            </a:r>
            <a:r>
              <a:rPr lang="en-US" baseline="-25000" dirty="0" err="1"/>
              <a:t>B</a:t>
            </a:r>
            <a:endParaRPr lang="en-US" dirty="0"/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D</a:t>
            </a:r>
            <a:r>
              <a:rPr lang="en-US" baseline="-25000" dirty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958771" y="5235769"/>
            <a:ext cx="1057590" cy="87730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Arc 14"/>
          <p:cNvSpPr>
            <a:spLocks/>
          </p:cNvSpPr>
          <p:nvPr/>
        </p:nvSpPr>
        <p:spPr bwMode="auto">
          <a:xfrm>
            <a:off x="1187740" y="5703888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58771" y="6113069"/>
            <a:ext cx="2671024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34711" y="5541387"/>
            <a:ext cx="744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40</a:t>
            </a:r>
            <a:r>
              <a:rPr lang="en-US" sz="3200" baseline="30000" dirty="0" smtClean="0"/>
              <a:t>o</a:t>
            </a:r>
            <a:endParaRPr lang="en-US" sz="3200" baseline="30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6684" y="5231314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487718" y="4242467"/>
            <a:ext cx="4371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517172" y="3657691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  <a:endParaRPr lang="en-US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965610" y="4294843"/>
            <a:ext cx="3850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</a:t>
            </a:r>
            <a:endParaRPr lang="en-US" sz="3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8494279" y="5411500"/>
            <a:ext cx="40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endParaRPr lang="en-US" sz="32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549917" y="2540242"/>
            <a:ext cx="1937801" cy="52376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25539" y="3147161"/>
            <a:ext cx="4868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Constant Velocity in x-direction!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86722" y="2597211"/>
            <a:ext cx="4598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No acceleration in x-direction!</a:t>
            </a:r>
            <a:endParaRPr lang="en-US" sz="2800" dirty="0" smtClean="0">
              <a:solidFill>
                <a:srgbClr val="0000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697210" y="4879619"/>
            <a:ext cx="928329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398795" y="5703888"/>
            <a:ext cx="928329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708852" y="4403505"/>
            <a:ext cx="928329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091824" y="5032019"/>
            <a:ext cx="928329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394029" y="5960904"/>
            <a:ext cx="928329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05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62"/>
  <p:tag name="FONTSIZE" val="-2"/>
  <p:tag name="BULLETTYPE" val="ppBulletArabicPeriod"/>
  <p:tag name="ANSWERTEXT" val="A&#10;Both are hit simultaneously. &#10;B&#10;Not enough info is given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62"/>
  <p:tag name="FONTSIZE" val="-2"/>
  <p:tag name="BULLETTYPE" val="ppBulletArabicPeriod"/>
  <p:tag name="ANSWERTEXT" val="A&#10;Both are hit simultaneously. &#10;B&#10;Not enough info is given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62"/>
  <p:tag name="FONTSIZE" val="-2"/>
  <p:tag name="BULLETTYPE" val="ppBulletArabicPeriod"/>
  <p:tag name="ANSWERTEXT" val="A&#10;Both are hit simultaneously. &#10;B&#10;Not enough info is given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8983D207106421A89D7C192F7B9D50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OUNTDOWNSECONDS" val="40"/>
  <p:tag name="SLIDEORDER" val="3"/>
  <p:tag name="SLIDEGUID" val="C8662AE217C245F8999A88B653DE9598"/>
  <p:tag name="RESPONSESGATHERED" val="False"/>
  <p:tag name="QUESTIONALIAS" val="A battleship simultaneously fires two shells with the same initial speed at enemy ships. If the shells follow the parabolic trajectories shown, which ship gets hit first?"/>
  <p:tag name="ANSWERSALIAS" val="A|smicln|Both are hit simultaneously. |smicln|B|smicln|Not enough info is given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1185</Words>
  <Application>Microsoft Macintosh PowerPoint</Application>
  <PresentationFormat>On-screen Show (4:3)</PresentationFormat>
  <Paragraphs>250</Paragraphs>
  <Slides>24</Slides>
  <Notes>13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Microsoft Equation</vt:lpstr>
      <vt:lpstr>Classical Mechanics  Lecture 5</vt:lpstr>
      <vt:lpstr>Things you asked about:</vt:lpstr>
      <vt:lpstr>Vectors Reminder</vt:lpstr>
      <vt:lpstr>Vectors</vt:lpstr>
      <vt:lpstr>Vector Example</vt:lpstr>
      <vt:lpstr>Two 1-D Problems</vt:lpstr>
      <vt:lpstr>Checkpoint 1</vt:lpstr>
      <vt:lpstr>Checkpoint 1a</vt:lpstr>
      <vt:lpstr>Checkpoint 1a warmup</vt:lpstr>
      <vt:lpstr>Checkpoint 1a warmup</vt:lpstr>
      <vt:lpstr>Checkpoint 1a</vt:lpstr>
      <vt:lpstr>Checkpoint 1b</vt:lpstr>
      <vt:lpstr>Checkpoint 2</vt:lpstr>
      <vt:lpstr>Checkpoint 2</vt:lpstr>
      <vt:lpstr>Checkpoint 3</vt:lpstr>
      <vt:lpstr>Circular Motion</vt:lpstr>
      <vt:lpstr>Accelerations</vt:lpstr>
      <vt:lpstr>Checkpoint 4</vt:lpstr>
      <vt:lpstr>Problem Solving</vt:lpstr>
      <vt:lpstr>Problem Solving</vt:lpstr>
      <vt:lpstr>Problem Solving</vt:lpstr>
      <vt:lpstr>Problem Solving</vt:lpstr>
      <vt:lpstr>Problem Solving</vt:lpstr>
      <vt:lpstr>Problem Solving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48</cp:revision>
  <dcterms:created xsi:type="dcterms:W3CDTF">2015-05-06T20:10:32Z</dcterms:created>
  <dcterms:modified xsi:type="dcterms:W3CDTF">2015-07-10T02:42:27Z</dcterms:modified>
</cp:coreProperties>
</file>